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64" r:id="rId2"/>
    <p:sldId id="256" r:id="rId3"/>
    <p:sldId id="257" r:id="rId4"/>
    <p:sldId id="258" r:id="rId5"/>
    <p:sldId id="259" r:id="rId6"/>
    <p:sldId id="260" r:id="rId7"/>
    <p:sldId id="261" r:id="rId8"/>
    <p:sldId id="262" r:id="rId9"/>
    <p:sldId id="265"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29" autoAdjust="0"/>
  </p:normalViewPr>
  <p:slideViewPr>
    <p:cSldViewPr snapToGrid="0" snapToObjects="1">
      <p:cViewPr>
        <p:scale>
          <a:sx n="143" d="100"/>
          <a:sy n="143" d="100"/>
        </p:scale>
        <p:origin x="-376" y="-224"/>
      </p:cViewPr>
      <p:guideLst>
        <p:guide orient="horz" pos="2160"/>
        <p:guide pos="2880"/>
      </p:guideLst>
    </p:cSldViewPr>
  </p:slideViewPr>
  <p:outlineViewPr>
    <p:cViewPr>
      <p:scale>
        <a:sx n="33" d="100"/>
        <a:sy n="33" d="100"/>
      </p:scale>
      <p:origin x="0" y="548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6/3/14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6/3/14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6/3/14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6/3/14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6/3/14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6/3/14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6/3/14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6/3/14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6/3/14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6/3/14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6/3/14</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6/3/14</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hyperlink" Target="http://www.lwvk.org/LWVKPostiionDetails.html%23equal" TargetMode="External"/><Relationship Id="rId4" Type="http://schemas.openxmlformats.org/officeDocument/2006/relationships/hyperlink" Target="http://www.lwvk.org/LWVKPostiionDetails.html%23livwage" TargetMode="External"/><Relationship Id="rId1" Type="http://schemas.openxmlformats.org/officeDocument/2006/relationships/slideLayout" Target="../slideLayouts/slideLayout2.xml"/><Relationship Id="rId2" Type="http://schemas.openxmlformats.org/officeDocument/2006/relationships/hyperlink" Target="http://www.lwvk.org/LWVKPostiionDetails.html%23socia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lwvbae.org/living-wage-and-economic-inequalit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president@lwvbae.org" TargetMode="External"/><Relationship Id="rId4" Type="http://schemas.openxmlformats.org/officeDocument/2006/relationships/hyperlink" Target="mailto:pat@kuhi.net" TargetMode="External"/><Relationship Id="rId1" Type="http://schemas.openxmlformats.org/officeDocument/2006/relationships/slideLayout" Target="../slideLayouts/slideLayout2.xml"/><Relationship Id="rId2" Type="http://schemas.openxmlformats.org/officeDocument/2006/relationships/hyperlink" Target="http://www.lwvbae.org/living-wage-and-economic-inequal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5719"/>
          </a:xfrm>
        </p:spPr>
        <p:txBody>
          <a:bodyPr/>
          <a:lstStyle/>
          <a:p>
            <a:endParaRPr lang="en-US" dirty="0"/>
          </a:p>
        </p:txBody>
      </p:sp>
      <p:pic>
        <p:nvPicPr>
          <p:cNvPr id="4" name="Content Placeholder 3" descr="Economic Inequality header.jpg"/>
          <p:cNvPicPr>
            <a:picLocks noGrp="1" noChangeAspect="1"/>
          </p:cNvPicPr>
          <p:nvPr>
            <p:ph idx="1"/>
          </p:nvPr>
        </p:nvPicPr>
        <p:blipFill>
          <a:blip r:embed="rId2">
            <a:extLst>
              <a:ext uri="{28A0092B-C50C-407E-A947-70E740481C1C}">
                <a14:useLocalDpi xmlns:a14="http://schemas.microsoft.com/office/drawing/2010/main" val="0"/>
              </a:ext>
            </a:extLst>
          </a:blip>
          <a:srcRect t="3646" b="3646"/>
          <a:stretch>
            <a:fillRect/>
          </a:stretch>
        </p:blipFill>
        <p:spPr>
          <a:xfrm>
            <a:off x="457200" y="71044"/>
            <a:ext cx="7620000" cy="6580581"/>
          </a:xfrm>
        </p:spPr>
      </p:pic>
    </p:spTree>
    <p:extLst>
      <p:ext uri="{BB962C8B-B14F-4D97-AF65-F5344CB8AC3E}">
        <p14:creationId xmlns:p14="http://schemas.microsoft.com/office/powerpoint/2010/main" val="2628169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417638"/>
          </a:xfrm>
        </p:spPr>
        <p:txBody>
          <a:bodyPr/>
          <a:lstStyle/>
          <a:p>
            <a:r>
              <a:rPr lang="en-US" b="1" dirty="0" smtClean="0"/>
              <a:t/>
            </a:r>
            <a:br>
              <a:rPr lang="en-US" b="1" dirty="0" smtClean="0"/>
            </a:br>
            <a:r>
              <a:rPr lang="en-US" sz="4000" b="1" dirty="0" smtClean="0"/>
              <a:t>League </a:t>
            </a:r>
            <a:r>
              <a:rPr lang="en-US" sz="4000" b="1" dirty="0"/>
              <a:t>of Women Voters of </a:t>
            </a:r>
            <a:r>
              <a:rPr lang="en-US" sz="4000" b="1" dirty="0" smtClean="0"/>
              <a:t>Kansas Living Wage Position</a:t>
            </a:r>
            <a:r>
              <a:rPr lang="en-US" sz="4000" dirty="0"/>
              <a:t/>
            </a:r>
            <a:br>
              <a:rPr lang="en-US" sz="4000" dirty="0"/>
            </a:br>
            <a:r>
              <a:rPr lang="en-US" dirty="0" smtClean="0"/>
              <a:t>  </a:t>
            </a:r>
            <a:endParaRPr lang="en-US" dirty="0"/>
          </a:p>
        </p:txBody>
      </p:sp>
      <p:sp>
        <p:nvSpPr>
          <p:cNvPr id="3" name="Content Placeholder 2"/>
          <p:cNvSpPr>
            <a:spLocks noGrp="1"/>
          </p:cNvSpPr>
          <p:nvPr>
            <p:ph idx="1"/>
          </p:nvPr>
        </p:nvSpPr>
        <p:spPr/>
        <p:txBody>
          <a:bodyPr>
            <a:normAutofit fontScale="40000" lnSpcReduction="20000"/>
          </a:bodyPr>
          <a:lstStyle/>
          <a:p>
            <a:r>
              <a:rPr lang="en-US" b="1" dirty="0" smtClean="0"/>
              <a:t>Statements </a:t>
            </a:r>
            <a:r>
              <a:rPr lang="en-US" b="1" dirty="0"/>
              <a:t>in Brief</a:t>
            </a:r>
            <a:endParaRPr lang="en-US" dirty="0"/>
          </a:p>
          <a:p>
            <a:r>
              <a:rPr lang="en-US" dirty="0">
                <a:hlinkClick r:id="rId2"/>
              </a:rPr>
              <a:t>SOCIAL POLICY</a:t>
            </a:r>
            <a:r>
              <a:rPr lang="en-US" dirty="0"/>
              <a:t> </a:t>
            </a:r>
          </a:p>
          <a:p>
            <a:r>
              <a:rPr lang="en-US" b="1" u="sng" dirty="0">
                <a:hlinkClick r:id="rId3"/>
              </a:rPr>
              <a:t>Equality of Opportunity</a:t>
            </a:r>
            <a:endParaRPr lang="en-US" dirty="0"/>
          </a:p>
          <a:p>
            <a:r>
              <a:rPr lang="en-US" dirty="0"/>
              <a:t>Support action to combat discrimination and poverty, and to provide equal access to education, employment, housing and policy-making government meetings </a:t>
            </a:r>
          </a:p>
          <a:p>
            <a:r>
              <a:rPr lang="en-US" b="1" u="sng" dirty="0">
                <a:hlinkClick r:id="rId4"/>
              </a:rPr>
              <a:t>Living Wage</a:t>
            </a:r>
            <a:endParaRPr lang="en-US" dirty="0"/>
          </a:p>
          <a:p>
            <a:r>
              <a:rPr lang="en-US" dirty="0"/>
              <a:t>Encourage establishment of a living wage policy by government and for-profit businesses that receive tax incentives and/or other public funds.</a:t>
            </a:r>
          </a:p>
          <a:p>
            <a:r>
              <a:rPr lang="en-US" b="1" dirty="0"/>
              <a:t>Statements in Full</a:t>
            </a:r>
            <a:endParaRPr lang="en-US" dirty="0"/>
          </a:p>
          <a:p>
            <a:r>
              <a:rPr lang="en-US" b="1" dirty="0"/>
              <a:t>SOCIAL POLICY</a:t>
            </a:r>
            <a:br>
              <a:rPr lang="en-US" b="1" dirty="0"/>
            </a:br>
            <a:r>
              <a:rPr lang="en-US" b="1" dirty="0"/>
              <a:t>Equality of Opportunity</a:t>
            </a:r>
            <a:br>
              <a:rPr lang="en-US" b="1" dirty="0"/>
            </a:br>
            <a:r>
              <a:rPr lang="en-US" dirty="0"/>
              <a:t>BACKGROUND: The support of equal rights for all has long been one of the guiding principles of the League of Women Voters. The LWVUS began its study of these concerns in 1964. A statement of position was announced by the National Board in January 1969, and adopted by the 1972 National Convention. Delegates to this convention gave overwhelming support to the newly proposed Equal Rights Amendment. The LWVUS expanded its position at the 1980 National Convention, which is reflected in our Position in Brief. The LWVK believes that many aspects of the LWVUS position are applicable for action at the state level. Delegates to the 1981 State Convention added “access to policy-making government meetings.”</a:t>
            </a:r>
          </a:p>
          <a:p>
            <a:r>
              <a:rPr lang="en-US" b="1" dirty="0"/>
              <a:t>Living Wage</a:t>
            </a:r>
            <a:endParaRPr lang="en-US" dirty="0"/>
          </a:p>
          <a:p>
            <a:r>
              <a:rPr lang="en-US" dirty="0"/>
              <a:t>BACKGROUND: The LWVK adopted a study of a “Living wage policy for government and private enterprises that receive public funds” at State Convention in April 1999. A statement of position was adopted on September 23, 2000.</a:t>
            </a:r>
          </a:p>
          <a:p>
            <a:r>
              <a:rPr lang="en-US" dirty="0"/>
              <a:t>STATEMENT OF POSITION: It is reasonable to expect government and for-profit businesses that receive tax incentives and/or other public funds to pay a living wage in order to prevent or reduce poverty and to promote self-sufficiency. Other businesses should be encouraged to do likewise.</a:t>
            </a:r>
          </a:p>
          <a:p>
            <a:r>
              <a:rPr lang="en-US" dirty="0"/>
              <a:t>A living wage should provide sufficient income without government assistance, for food, clothing, housing, energy, transportation, health care, education, child care, and a small amount of discretionary income.</a:t>
            </a:r>
          </a:p>
          <a:p>
            <a:r>
              <a:rPr lang="en-US" dirty="0"/>
              <a:t>The state should set minimum standards for a living wage for state employees. Additionally, laws should be enacted that enable communities to establish living wage ordinances for local government employees and private enterprises that receive public tax money. The LWVK opposes legislation that prohibits such local action.</a:t>
            </a:r>
          </a:p>
          <a:p>
            <a:r>
              <a:rPr lang="en-US" dirty="0"/>
              <a:t>The state should establish a minimum wage for all workers that adequately reflects the actual cost of living in the state, at least to the minimum level established by the federal government.</a:t>
            </a:r>
          </a:p>
          <a:p>
            <a:r>
              <a:rPr lang="en-US" dirty="0"/>
              <a:t>Implementation of a living wage will take time and until that goal is achieved the LWVK continues to support government assistance to the working poor. Assistance programs may include but not be limited to:</a:t>
            </a:r>
          </a:p>
          <a:p>
            <a:pPr lvl="0"/>
            <a:r>
              <a:rPr lang="en-US" dirty="0"/>
              <a:t>Refundable state earned income tax credits,</a:t>
            </a:r>
          </a:p>
          <a:p>
            <a:pPr lvl="0"/>
            <a:r>
              <a:rPr lang="en-US" dirty="0"/>
              <a:t>Fair unemployment insurance,</a:t>
            </a:r>
          </a:p>
          <a:p>
            <a:pPr lvl="0"/>
            <a:r>
              <a:rPr lang="en-US" dirty="0"/>
              <a:t>Tax credits for child care expenses,</a:t>
            </a:r>
          </a:p>
          <a:p>
            <a:pPr lvl="0"/>
            <a:r>
              <a:rPr lang="en-US" dirty="0"/>
              <a:t>Health insurance, and</a:t>
            </a:r>
          </a:p>
          <a:p>
            <a:pPr lvl="0"/>
            <a:r>
              <a:rPr lang="en-US" dirty="0"/>
              <a:t>Elimination of sales tax on food.</a:t>
            </a:r>
          </a:p>
          <a:p>
            <a:endParaRPr lang="en-US" dirty="0"/>
          </a:p>
        </p:txBody>
      </p:sp>
    </p:spTree>
    <p:extLst>
      <p:ext uri="{BB962C8B-B14F-4D97-AF65-F5344CB8AC3E}">
        <p14:creationId xmlns:p14="http://schemas.microsoft.com/office/powerpoint/2010/main" val="602108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7040" y="1188720"/>
            <a:ext cx="7782560" cy="3310255"/>
          </a:xfrm>
        </p:spPr>
        <p:txBody>
          <a:bodyPr/>
          <a:lstStyle/>
          <a:p>
            <a:r>
              <a:rPr lang="en-US" sz="7200" dirty="0" smtClean="0"/>
              <a:t>Living Wage &amp; Economic Inequality Caucus</a:t>
            </a:r>
            <a:endParaRPr lang="en-US" sz="7200" dirty="0"/>
          </a:p>
        </p:txBody>
      </p:sp>
      <p:sp>
        <p:nvSpPr>
          <p:cNvPr id="3" name="Subtitle 2"/>
          <p:cNvSpPr>
            <a:spLocks noGrp="1"/>
          </p:cNvSpPr>
          <p:nvPr>
            <p:ph type="subTitle" idx="1"/>
          </p:nvPr>
        </p:nvSpPr>
        <p:spPr>
          <a:xfrm>
            <a:off x="447040" y="4759972"/>
            <a:ext cx="6700520" cy="1110066"/>
          </a:xfrm>
        </p:spPr>
        <p:txBody>
          <a:bodyPr>
            <a:normAutofit fontScale="85000" lnSpcReduction="20000"/>
          </a:bodyPr>
          <a:lstStyle/>
          <a:p>
            <a:r>
              <a:rPr lang="en-US" dirty="0" smtClean="0"/>
              <a:t>League of Women Voters Berkeley Albany Emeryville</a:t>
            </a:r>
          </a:p>
          <a:p>
            <a:r>
              <a:rPr lang="en-US" dirty="0" smtClean="0">
                <a:hlinkClick r:id="rId2"/>
              </a:rPr>
              <a:t>www.lwvbae.org/living-wage-and-economic-inequality</a:t>
            </a:r>
            <a:endParaRPr lang="en-US" dirty="0" smtClean="0"/>
          </a:p>
          <a:p>
            <a:endParaRPr lang="en-US" dirty="0" smtClean="0"/>
          </a:p>
          <a:p>
            <a:r>
              <a:rPr lang="en-US" dirty="0" smtClean="0"/>
              <a:t>Nancy Bickel and Pat </a:t>
            </a:r>
            <a:r>
              <a:rPr lang="en-US" dirty="0" err="1" smtClean="0"/>
              <a:t>Kuhi</a:t>
            </a:r>
            <a:endParaRPr lang="en-US" dirty="0"/>
          </a:p>
        </p:txBody>
      </p:sp>
    </p:spTree>
    <p:extLst>
      <p:ext uri="{BB962C8B-B14F-4D97-AF65-F5344CB8AC3E}">
        <p14:creationId xmlns:p14="http://schemas.microsoft.com/office/powerpoint/2010/main" val="217350217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Why Living Wage Concurrence?    </a:t>
            </a:r>
          </a:p>
          <a:p>
            <a:r>
              <a:rPr lang="en-US" dirty="0" smtClean="0"/>
              <a:t>Why Economic Inequality Study? </a:t>
            </a:r>
          </a:p>
          <a:p>
            <a:r>
              <a:rPr lang="en-US" dirty="0" smtClean="0"/>
              <a:t>Questions and Discussion</a:t>
            </a:r>
          </a:p>
          <a:p>
            <a:r>
              <a:rPr lang="en-US" dirty="0" smtClean="0"/>
              <a:t>Our Proposed Strategy at Convention</a:t>
            </a:r>
          </a:p>
          <a:p>
            <a:r>
              <a:rPr lang="en-US" dirty="0" smtClean="0"/>
              <a:t>Will you help?  Discussion</a:t>
            </a:r>
          </a:p>
          <a:p>
            <a:r>
              <a:rPr lang="en-US" b="1" dirty="0" smtClean="0"/>
              <a:t>Sunday Action</a:t>
            </a:r>
          </a:p>
          <a:p>
            <a:r>
              <a:rPr lang="en-US" dirty="0" smtClean="0"/>
              <a:t>Sign up to speak for YES on consideration of Living Wage </a:t>
            </a:r>
          </a:p>
          <a:p>
            <a:r>
              <a:rPr lang="en-US" dirty="0" smtClean="0"/>
              <a:t>Sign up to speak for Yes on consideration of Econ. </a:t>
            </a:r>
            <a:r>
              <a:rPr lang="en-US" dirty="0" err="1" smtClean="0"/>
              <a:t>Ineqality</a:t>
            </a:r>
            <a:r>
              <a:rPr lang="en-US" dirty="0" smtClean="0"/>
              <a:t>. </a:t>
            </a:r>
          </a:p>
          <a:p>
            <a:r>
              <a:rPr lang="en-US" b="1" dirty="0" smtClean="0"/>
              <a:t>Monday Action</a:t>
            </a:r>
          </a:p>
          <a:p>
            <a:r>
              <a:rPr lang="en-US" dirty="0" smtClean="0"/>
              <a:t>Sign up to speak for Yes on concurrence with LWV Kansas LW</a:t>
            </a:r>
          </a:p>
          <a:p>
            <a:r>
              <a:rPr lang="en-US" dirty="0" smtClean="0"/>
              <a:t>Sign up to speak for Yes or ? on adopting Econ. Inequality</a:t>
            </a:r>
          </a:p>
          <a:p>
            <a:endParaRPr lang="en-US" dirty="0" smtClean="0"/>
          </a:p>
          <a:p>
            <a:endParaRPr lang="en-US" dirty="0" smtClean="0"/>
          </a:p>
        </p:txBody>
      </p:sp>
    </p:spTree>
    <p:extLst>
      <p:ext uri="{BB962C8B-B14F-4D97-AF65-F5344CB8AC3E}">
        <p14:creationId xmlns:p14="http://schemas.microsoft.com/office/powerpoint/2010/main" val="313946401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6802"/>
            <a:ext cx="7620000" cy="1143000"/>
          </a:xfrm>
        </p:spPr>
        <p:txBody>
          <a:bodyPr/>
          <a:lstStyle/>
          <a:p>
            <a:r>
              <a:rPr lang="en-US" sz="3600" dirty="0" smtClean="0"/>
              <a:t>Why Living Wage?</a:t>
            </a:r>
            <a:endParaRPr lang="en-US" sz="3600" dirty="0"/>
          </a:p>
        </p:txBody>
      </p:sp>
      <p:sp>
        <p:nvSpPr>
          <p:cNvPr id="3" name="Content Placeholder 2"/>
          <p:cNvSpPr>
            <a:spLocks noGrp="1"/>
          </p:cNvSpPr>
          <p:nvPr>
            <p:ph idx="1"/>
          </p:nvPr>
        </p:nvSpPr>
        <p:spPr/>
        <p:txBody>
          <a:bodyPr/>
          <a:lstStyle/>
          <a:p>
            <a:r>
              <a:rPr lang="en-US" dirty="0" smtClean="0"/>
              <a:t>Debate on raising Berkeley’s minimum wage towards a living wage</a:t>
            </a:r>
          </a:p>
          <a:p>
            <a:endParaRPr lang="en-US" dirty="0" smtClean="0"/>
          </a:p>
          <a:p>
            <a:r>
              <a:rPr lang="en-US" dirty="0" smtClean="0"/>
              <a:t>League wanted to support increase</a:t>
            </a:r>
          </a:p>
          <a:p>
            <a:endParaRPr lang="en-US" dirty="0" smtClean="0"/>
          </a:p>
          <a:p>
            <a:r>
              <a:rPr lang="en-US" dirty="0" smtClean="0"/>
              <a:t>Meeting Basic Human Needs Position seemed to support</a:t>
            </a:r>
          </a:p>
          <a:p>
            <a:r>
              <a:rPr lang="en-US" b="1" dirty="0" smtClean="0"/>
              <a:t>“</a:t>
            </a:r>
            <a:r>
              <a:rPr lang="en-US" dirty="0"/>
              <a:t>The League of Women Voters of the United States believes that one of the goals of social policy in the United States should be </a:t>
            </a:r>
            <a:r>
              <a:rPr lang="en-US" b="1" dirty="0"/>
              <a:t>to promote self-sufficiency for individuals and families</a:t>
            </a:r>
            <a:r>
              <a:rPr lang="en-US" dirty="0"/>
              <a:t> and that the most effective social programs are those designed to prevent or reduce poverty.” </a:t>
            </a:r>
            <a:endParaRPr lang="en-US" dirty="0" smtClean="0"/>
          </a:p>
        </p:txBody>
      </p:sp>
    </p:spTree>
    <p:extLst>
      <p:ext uri="{BB962C8B-B14F-4D97-AF65-F5344CB8AC3E}">
        <p14:creationId xmlns:p14="http://schemas.microsoft.com/office/powerpoint/2010/main" val="4712801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Why Living Wage?</a:t>
            </a:r>
            <a:endParaRPr lang="en-US" sz="3600" dirty="0"/>
          </a:p>
        </p:txBody>
      </p:sp>
      <p:sp>
        <p:nvSpPr>
          <p:cNvPr id="3" name="Content Placeholder 2"/>
          <p:cNvSpPr>
            <a:spLocks noGrp="1"/>
          </p:cNvSpPr>
          <p:nvPr>
            <p:ph idx="1"/>
          </p:nvPr>
        </p:nvSpPr>
        <p:spPr/>
        <p:txBody>
          <a:bodyPr>
            <a:normAutofit fontScale="92500"/>
          </a:bodyPr>
          <a:lstStyle/>
          <a:p>
            <a:r>
              <a:rPr lang="en-US" dirty="0" smtClean="0"/>
              <a:t>LWVUS staff said NO</a:t>
            </a:r>
          </a:p>
          <a:p>
            <a:endParaRPr lang="en-US" dirty="0"/>
          </a:p>
          <a:p>
            <a:r>
              <a:rPr lang="en-US" dirty="0" smtClean="0"/>
              <a:t>Why? </a:t>
            </a:r>
          </a:p>
          <a:p>
            <a:r>
              <a:rPr lang="en-US" dirty="0" smtClean="0"/>
              <a:t>Since Leagues had historically supported minimum/living wage &amp;</a:t>
            </a:r>
          </a:p>
          <a:p>
            <a:r>
              <a:rPr lang="en-US" dirty="0" smtClean="0"/>
              <a:t> League rep served on </a:t>
            </a:r>
            <a:r>
              <a:rPr lang="en-US" smtClean="0"/>
              <a:t>1938 federal </a:t>
            </a:r>
            <a:r>
              <a:rPr lang="en-US" dirty="0" smtClean="0"/>
              <a:t>commission that established the minimum wage [.$25]</a:t>
            </a:r>
          </a:p>
          <a:p>
            <a:endParaRPr lang="en-US" dirty="0"/>
          </a:p>
          <a:p>
            <a:r>
              <a:rPr lang="en-US" dirty="0" smtClean="0"/>
              <a:t>During the 1988 LWVUS re-study of the Income Assistance position, Leagues did not reach consensus on a Minimum Wage question.</a:t>
            </a:r>
          </a:p>
          <a:p>
            <a:endParaRPr lang="en-US" dirty="0"/>
          </a:p>
          <a:p>
            <a:r>
              <a:rPr lang="en-US" dirty="0" smtClean="0"/>
              <a:t>So when Leagues ask, answer is no.</a:t>
            </a:r>
          </a:p>
          <a:p>
            <a:endParaRPr lang="en-US" dirty="0"/>
          </a:p>
          <a:p>
            <a:r>
              <a:rPr lang="en-US" dirty="0" smtClean="0"/>
              <a:t>Some Leagues don’t ask….</a:t>
            </a:r>
          </a:p>
          <a:p>
            <a:endParaRPr lang="en-US" dirty="0"/>
          </a:p>
          <a:p>
            <a:endParaRPr lang="en-US" dirty="0" smtClean="0"/>
          </a:p>
          <a:p>
            <a:endParaRPr lang="en-US" dirty="0"/>
          </a:p>
          <a:p>
            <a:pPr marL="114300" indent="0">
              <a:buNone/>
            </a:pPr>
            <a:endParaRPr lang="en-US" dirty="0"/>
          </a:p>
        </p:txBody>
      </p:sp>
    </p:spTree>
    <p:extLst>
      <p:ext uri="{BB962C8B-B14F-4D97-AF65-F5344CB8AC3E}">
        <p14:creationId xmlns:p14="http://schemas.microsoft.com/office/powerpoint/2010/main" val="262980754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Quickest Way to Reclaim Historic League support of Min. Wage/LW</a:t>
            </a:r>
            <a:endParaRPr lang="en-US" sz="3600" dirty="0"/>
          </a:p>
        </p:txBody>
      </p:sp>
      <p:sp>
        <p:nvSpPr>
          <p:cNvPr id="3" name="Content Placeholder 2"/>
          <p:cNvSpPr>
            <a:spLocks noGrp="1"/>
          </p:cNvSpPr>
          <p:nvPr>
            <p:ph idx="1"/>
          </p:nvPr>
        </p:nvSpPr>
        <p:spPr/>
        <p:txBody>
          <a:bodyPr/>
          <a:lstStyle/>
          <a:p>
            <a:r>
              <a:rPr lang="en-US" dirty="0" smtClean="0"/>
              <a:t>Concurrence with an existing League position.</a:t>
            </a:r>
          </a:p>
          <a:p>
            <a:endParaRPr lang="en-US" dirty="0"/>
          </a:p>
          <a:p>
            <a:r>
              <a:rPr lang="en-US" dirty="0" smtClean="0"/>
              <a:t>We queried all Leagues</a:t>
            </a:r>
          </a:p>
          <a:p>
            <a:endParaRPr lang="en-US" dirty="0"/>
          </a:p>
          <a:p>
            <a:r>
              <a:rPr lang="en-US" dirty="0" smtClean="0"/>
              <a:t>Only one League responded and had a position that might return us quickly to support for some wage increases </a:t>
            </a:r>
          </a:p>
          <a:p>
            <a:endParaRPr lang="en-US" dirty="0"/>
          </a:p>
          <a:p>
            <a:r>
              <a:rPr lang="en-US" dirty="0" smtClean="0"/>
              <a:t>LWV Kansas Living Wage Position</a:t>
            </a:r>
          </a:p>
          <a:p>
            <a:r>
              <a:rPr lang="en-US" dirty="0" smtClean="0"/>
              <a:t>“</a:t>
            </a:r>
            <a:r>
              <a:rPr lang="en-US" dirty="0"/>
              <a:t>Encourage establishment of a living wage policy by government and for-profit businesses that receive tax incentives and/or other public funds.”</a:t>
            </a:r>
          </a:p>
        </p:txBody>
      </p:sp>
    </p:spTree>
    <p:extLst>
      <p:ext uri="{BB962C8B-B14F-4D97-AF65-F5344CB8AC3E}">
        <p14:creationId xmlns:p14="http://schemas.microsoft.com/office/powerpoint/2010/main" val="184613449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Why Economic Inequality?—</a:t>
            </a:r>
            <a:br>
              <a:rPr lang="en-US" sz="3600" dirty="0" smtClean="0"/>
            </a:br>
            <a:r>
              <a:rPr lang="en-US" sz="3600" dirty="0" smtClean="0"/>
              <a:t>because of its bad impact on democracy</a:t>
            </a:r>
            <a:endParaRPr lang="en-US" sz="3600" dirty="0"/>
          </a:p>
        </p:txBody>
      </p:sp>
      <p:sp>
        <p:nvSpPr>
          <p:cNvPr id="3" name="Content Placeholder 2"/>
          <p:cNvSpPr>
            <a:spLocks noGrp="1"/>
          </p:cNvSpPr>
          <p:nvPr>
            <p:ph idx="1"/>
          </p:nvPr>
        </p:nvSpPr>
        <p:spPr/>
        <p:txBody>
          <a:bodyPr/>
          <a:lstStyle/>
          <a:p>
            <a:r>
              <a:rPr lang="en-US" dirty="0" smtClean="0"/>
              <a:t>At LWVBAE Program Planning, Pat </a:t>
            </a:r>
            <a:r>
              <a:rPr lang="en-US" dirty="0" err="1" smtClean="0"/>
              <a:t>Kuhi</a:t>
            </a:r>
            <a:r>
              <a:rPr lang="en-US" dirty="0" smtClean="0"/>
              <a:t> proposed and members supported a national study of </a:t>
            </a:r>
            <a:r>
              <a:rPr lang="en-US" b="1" dirty="0" smtClean="0"/>
              <a:t>economic equality’s impact on democracy </a:t>
            </a:r>
            <a:r>
              <a:rPr lang="en-US" dirty="0" smtClean="0"/>
              <a:t>and of appropriate policy solutions</a:t>
            </a:r>
          </a:p>
          <a:p>
            <a:r>
              <a:rPr lang="en-US" dirty="0" smtClean="0"/>
              <a:t>It’s a hot topic now nationally</a:t>
            </a:r>
          </a:p>
          <a:p>
            <a:r>
              <a:rPr lang="en-US" dirty="0" smtClean="0"/>
              <a:t>New books, lots of public debate, good resources</a:t>
            </a:r>
          </a:p>
          <a:p>
            <a:r>
              <a:rPr lang="en-US" dirty="0" smtClean="0"/>
              <a:t>We don’t need to become economists</a:t>
            </a:r>
          </a:p>
          <a:p>
            <a:r>
              <a:rPr lang="en-US" dirty="0" smtClean="0"/>
              <a:t>Making democracy work is our reason for being in League</a:t>
            </a:r>
          </a:p>
          <a:p>
            <a:r>
              <a:rPr lang="en-US" dirty="0" smtClean="0"/>
              <a:t>We wanted to arouse League interest</a:t>
            </a:r>
          </a:p>
          <a:p>
            <a:r>
              <a:rPr lang="en-US" dirty="0" smtClean="0"/>
              <a:t>Promote forums and perhaps studies around the country</a:t>
            </a:r>
          </a:p>
          <a:p>
            <a:r>
              <a:rPr lang="en-US" dirty="0" smtClean="0"/>
              <a:t>Pave the way for adoption of a study in 2014, perhaps</a:t>
            </a:r>
          </a:p>
          <a:p>
            <a:endParaRPr lang="en-US" dirty="0"/>
          </a:p>
          <a:p>
            <a:endParaRPr lang="en-US" dirty="0" smtClean="0"/>
          </a:p>
          <a:p>
            <a:endParaRPr lang="en-US" dirty="0"/>
          </a:p>
        </p:txBody>
      </p:sp>
    </p:spTree>
    <p:extLst>
      <p:ext uri="{BB962C8B-B14F-4D97-AF65-F5344CB8AC3E}">
        <p14:creationId xmlns:p14="http://schemas.microsoft.com/office/powerpoint/2010/main" val="34388484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Study the Impact of Economic Inequality on Democracy</a:t>
            </a:r>
            <a:endParaRPr lang="en-US" sz="3600" dirty="0"/>
          </a:p>
        </p:txBody>
      </p:sp>
      <p:sp>
        <p:nvSpPr>
          <p:cNvPr id="3" name="Content Placeholder 2"/>
          <p:cNvSpPr>
            <a:spLocks noGrp="1"/>
          </p:cNvSpPr>
          <p:nvPr>
            <p:ph idx="1"/>
          </p:nvPr>
        </p:nvSpPr>
        <p:spPr/>
        <p:txBody>
          <a:bodyPr/>
          <a:lstStyle/>
          <a:p>
            <a:endParaRPr lang="en-US" dirty="0" smtClean="0"/>
          </a:p>
          <a:p>
            <a:r>
              <a:rPr lang="en-US" dirty="0" smtClean="0"/>
              <a:t>The </a:t>
            </a:r>
            <a:r>
              <a:rPr lang="en-US" dirty="0"/>
              <a:t>study would “identify the social and political impacts of economic inequality on our democracy and seek appropriate policy solutions.</a:t>
            </a:r>
            <a:r>
              <a:rPr lang="en-US" dirty="0" smtClean="0"/>
              <a:t>“</a:t>
            </a:r>
          </a:p>
          <a:p>
            <a:endParaRPr lang="en-US" dirty="0"/>
          </a:p>
          <a:p>
            <a:r>
              <a:rPr lang="en-US" dirty="0" smtClean="0"/>
              <a:t>LWVUS has an ambitious and excellent set of program </a:t>
            </a:r>
            <a:r>
              <a:rPr lang="en-US" dirty="0" smtClean="0"/>
              <a:t>proposals for the next 2 years</a:t>
            </a:r>
            <a:endParaRPr lang="en-US" dirty="0" smtClean="0"/>
          </a:p>
          <a:p>
            <a:r>
              <a:rPr lang="en-US" dirty="0" smtClean="0"/>
              <a:t>LWVUS couldn’t </a:t>
            </a:r>
            <a:r>
              <a:rPr lang="en-US" dirty="0" smtClean="0"/>
              <a:t>handle more now</a:t>
            </a:r>
            <a:endParaRPr lang="en-US" dirty="0"/>
          </a:p>
          <a:p>
            <a:r>
              <a:rPr lang="en-US" dirty="0" smtClean="0"/>
              <a:t>Adopting a non-recommended study requires a 2/3 vote—</a:t>
            </a:r>
          </a:p>
          <a:p>
            <a:r>
              <a:rPr lang="en-US" dirty="0" smtClean="0"/>
              <a:t>but we’d like a strong show of support </a:t>
            </a:r>
          </a:p>
          <a:p>
            <a:endParaRPr lang="en-US" dirty="0"/>
          </a:p>
          <a:p>
            <a:endParaRPr lang="en-US" dirty="0"/>
          </a:p>
        </p:txBody>
      </p:sp>
    </p:spTree>
    <p:extLst>
      <p:ext uri="{BB962C8B-B14F-4D97-AF65-F5344CB8AC3E}">
        <p14:creationId xmlns:p14="http://schemas.microsoft.com/office/powerpoint/2010/main" val="16619222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Contact Info</a:t>
            </a:r>
            <a:endParaRPr lang="en-US" dirty="0"/>
          </a:p>
        </p:txBody>
      </p:sp>
      <p:sp>
        <p:nvSpPr>
          <p:cNvPr id="3" name="Content Placeholder 2"/>
          <p:cNvSpPr>
            <a:spLocks noGrp="1"/>
          </p:cNvSpPr>
          <p:nvPr>
            <p:ph idx="1"/>
          </p:nvPr>
        </p:nvSpPr>
        <p:spPr/>
        <p:txBody>
          <a:bodyPr/>
          <a:lstStyle/>
          <a:p>
            <a:pPr marL="114300" indent="0">
              <a:buNone/>
            </a:pPr>
            <a:r>
              <a:rPr lang="en-US" dirty="0" smtClean="0"/>
              <a:t>Posted on </a:t>
            </a:r>
            <a:r>
              <a:rPr lang="en-US" dirty="0"/>
              <a:t>our website at </a:t>
            </a:r>
            <a:endParaRPr lang="en-US" dirty="0" smtClean="0"/>
          </a:p>
          <a:p>
            <a:pPr marL="114300" indent="0">
              <a:buNone/>
            </a:pPr>
            <a:r>
              <a:rPr lang="en-US" dirty="0" smtClean="0">
                <a:hlinkClick r:id="rId2"/>
              </a:rPr>
              <a:t>http</a:t>
            </a:r>
            <a:r>
              <a:rPr lang="en-US" dirty="0">
                <a:hlinkClick r:id="rId2"/>
              </a:rPr>
              <a:t>://www.lwvbae.org/living-wage-and-economic-inequality</a:t>
            </a:r>
            <a:r>
              <a:rPr lang="en-US" dirty="0" smtClean="0">
                <a:hlinkClick r:id="rId2"/>
              </a:rPr>
              <a:t>/</a:t>
            </a:r>
            <a:endParaRPr lang="en-US" dirty="0"/>
          </a:p>
          <a:p>
            <a:pPr marL="114300" indent="0">
              <a:buNone/>
            </a:pPr>
            <a:endParaRPr lang="en-US" dirty="0" smtClean="0"/>
          </a:p>
          <a:p>
            <a:pPr marL="114300" indent="0">
              <a:buNone/>
            </a:pPr>
            <a:r>
              <a:rPr lang="en-US" dirty="0" smtClean="0"/>
              <a:t>A Resource list</a:t>
            </a:r>
            <a:endParaRPr lang="en-US" dirty="0"/>
          </a:p>
          <a:p>
            <a:pPr marL="114300" indent="0">
              <a:buNone/>
            </a:pPr>
            <a:r>
              <a:rPr lang="en-US" dirty="0" smtClean="0"/>
              <a:t>Our Slide Show</a:t>
            </a:r>
            <a:endParaRPr lang="en-US" dirty="0"/>
          </a:p>
          <a:p>
            <a:pPr marL="114300" indent="0">
              <a:buNone/>
            </a:pPr>
            <a:r>
              <a:rPr lang="en-US" dirty="0" smtClean="0"/>
              <a:t>Our Contact Info</a:t>
            </a:r>
          </a:p>
          <a:p>
            <a:pPr marL="114300" indent="0">
              <a:buNone/>
            </a:pPr>
            <a:endParaRPr lang="en-US" dirty="0"/>
          </a:p>
          <a:p>
            <a:pPr marL="114300" indent="0">
              <a:buNone/>
            </a:pPr>
            <a:r>
              <a:rPr lang="en-US" dirty="0" smtClean="0"/>
              <a:t>Nancy Bickel </a:t>
            </a:r>
            <a:r>
              <a:rPr lang="en-US" dirty="0" smtClean="0">
                <a:hlinkClick r:id="rId3"/>
              </a:rPr>
              <a:t>president@lwvbae.org</a:t>
            </a:r>
            <a:r>
              <a:rPr lang="en-US" dirty="0" smtClean="0"/>
              <a:t> </a:t>
            </a:r>
          </a:p>
          <a:p>
            <a:pPr marL="114300" indent="0">
              <a:buNone/>
            </a:pPr>
            <a:r>
              <a:rPr lang="en-US" dirty="0" smtClean="0"/>
              <a:t>For texting at convention 510-684-6302</a:t>
            </a:r>
          </a:p>
          <a:p>
            <a:pPr marL="114300" indent="0">
              <a:buNone/>
            </a:pPr>
            <a:r>
              <a:rPr lang="en-US" dirty="0" smtClean="0"/>
              <a:t>Pat </a:t>
            </a:r>
            <a:r>
              <a:rPr lang="en-US" dirty="0" err="1" smtClean="0"/>
              <a:t>Kuhi</a:t>
            </a:r>
            <a:r>
              <a:rPr lang="en-US" dirty="0" smtClean="0"/>
              <a:t> </a:t>
            </a:r>
            <a:r>
              <a:rPr lang="en-US" dirty="0" smtClean="0">
                <a:hlinkClick r:id="rId4"/>
              </a:rPr>
              <a:t>pat@kuhi.net</a:t>
            </a:r>
            <a:r>
              <a:rPr lang="en-US" dirty="0" smtClean="0"/>
              <a:t> </a:t>
            </a:r>
            <a:endParaRPr lang="en-US" dirty="0"/>
          </a:p>
        </p:txBody>
      </p:sp>
    </p:spTree>
    <p:extLst>
      <p:ext uri="{BB962C8B-B14F-4D97-AF65-F5344CB8AC3E}">
        <p14:creationId xmlns:p14="http://schemas.microsoft.com/office/powerpoint/2010/main" val="903790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104</TotalTime>
  <Words>614</Words>
  <Application>Microsoft Macintosh PowerPoint</Application>
  <PresentationFormat>On-screen Show (4:3)</PresentationFormat>
  <Paragraphs>97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Adjacency</vt:lpstr>
      <vt:lpstr>PowerPoint Presentation</vt:lpstr>
      <vt:lpstr>Living Wage &amp; Economic Inequality Caucus</vt:lpstr>
      <vt:lpstr>Agenda</vt:lpstr>
      <vt:lpstr>Why Living Wage?</vt:lpstr>
      <vt:lpstr>Why Living Wage?</vt:lpstr>
      <vt:lpstr>Quickest Way to Reclaim Historic League support of Min. Wage/LW</vt:lpstr>
      <vt:lpstr>Why Economic Inequality?— because of its bad impact on democracy</vt:lpstr>
      <vt:lpstr>Study the Impact of Economic Inequality on Democracy</vt:lpstr>
      <vt:lpstr>Resources and Contact Info</vt:lpstr>
      <vt:lpstr> League of Women Voters of Kansas Living Wage Position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Wage &amp; Economic Inequality Caucus</dc:title>
  <dc:creator>Nancy Bickel</dc:creator>
  <cp:lastModifiedBy>Nancy Bickel</cp:lastModifiedBy>
  <cp:revision>14</cp:revision>
  <dcterms:created xsi:type="dcterms:W3CDTF">2014-06-04T01:52:34Z</dcterms:created>
  <dcterms:modified xsi:type="dcterms:W3CDTF">2014-06-04T05:59:46Z</dcterms:modified>
</cp:coreProperties>
</file>